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</p:sldMasterIdLst>
  <p:sldIdLst>
    <p:sldId id="256" r:id="rId3"/>
    <p:sldId id="257" r:id="rId4"/>
    <p:sldId id="258" r:id="rId5"/>
    <p:sldId id="259" r:id="rId6"/>
    <p:sldId id="260" r:id="rId7"/>
    <p:sldId id="277" r:id="rId8"/>
    <p:sldId id="263" r:id="rId9"/>
    <p:sldId id="261" r:id="rId10"/>
    <p:sldId id="262" r:id="rId11"/>
    <p:sldId id="264" r:id="rId12"/>
    <p:sldId id="278" r:id="rId13"/>
    <p:sldId id="267" r:id="rId14"/>
    <p:sldId id="279" r:id="rId15"/>
    <p:sldId id="265" r:id="rId16"/>
    <p:sldId id="269" r:id="rId17"/>
    <p:sldId id="280" r:id="rId18"/>
    <p:sldId id="281" r:id="rId19"/>
    <p:sldId id="272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4" autoAdjust="0"/>
    <p:restoredTop sz="93692"/>
  </p:normalViewPr>
  <p:slideViewPr>
    <p:cSldViewPr snapToGrid="0" snapToObjects="1">
      <p:cViewPr>
        <p:scale>
          <a:sx n="75" d="100"/>
          <a:sy n="75" d="100"/>
        </p:scale>
        <p:origin x="-79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04007" y="2019506"/>
            <a:ext cx="6404801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04007" y="4679217"/>
            <a:ext cx="35846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14726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888565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65455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316387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04076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456228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43917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4345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12264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9953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239794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227483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79636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367325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5071669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948559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5261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49406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37095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769368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646258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3100131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977021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437543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425232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57738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56507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0530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-2505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-106570" y="2921166"/>
            <a:ext cx="3823113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423986" y="1213252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090142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3986" y="1988176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865066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3986" y="2757617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2634507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423986" y="354965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342654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423986" y="4321860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4198750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7423986" y="5109223"/>
            <a:ext cx="365790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4986113"/>
            <a:ext cx="1752545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506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682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055603" y="1260242"/>
            <a:ext cx="3823113" cy="37702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3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988709"/>
            <a:ext cx="548319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27462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77800">
              <a:schemeClr val="bg1">
                <a:alpha val="3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489161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292974667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 rad="139700">
              <a:schemeClr val="bg1">
                <a:alpha val="3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893599" y="2452643"/>
            <a:ext cx="640480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344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5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7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4" r:id="rId2"/>
    <p:sldLayoutId id="2147483691" r:id="rId3"/>
    <p:sldLayoutId id="2147483695" r:id="rId4"/>
    <p:sldLayoutId id="2147483696" r:id="rId5"/>
    <p:sldLayoutId id="2147483692" r:id="rId6"/>
    <p:sldLayoutId id="2147483690" r:id="rId7"/>
    <p:sldLayoutId id="2147483693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04007" y="2019506"/>
            <a:ext cx="6404801" cy="2308324"/>
          </a:xfrm>
        </p:spPr>
        <p:txBody>
          <a:bodyPr/>
          <a:lstStyle/>
          <a:p>
            <a:r>
              <a:rPr lang="zh-CN" altLang="en-US" dirty="0" smtClean="0"/>
              <a:t>浙大天协</a:t>
            </a:r>
            <a:endParaRPr lang="en-US" altLang="zh-CN" dirty="0" smtClean="0"/>
          </a:p>
          <a:p>
            <a:r>
              <a:rPr lang="zh-CN" altLang="en-US" dirty="0" smtClean="0"/>
              <a:t>天文进小学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80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9441"/>
          </a:xfrm>
        </p:spPr>
        <p:txBody>
          <a:bodyPr/>
          <a:lstStyle/>
          <a:p>
            <a:r>
              <a:rPr lang="zh-CN" altLang="en-US" dirty="0" smtClean="0"/>
              <a:t>教学内容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14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35927" y="2849376"/>
            <a:ext cx="1104900" cy="1370856"/>
            <a:chOff x="6229287" y="3112510"/>
            <a:chExt cx="1104900" cy="1370856"/>
          </a:xfrm>
        </p:grpSpPr>
        <p:sp>
          <p:nvSpPr>
            <p:cNvPr id="6" name="椭圆 5"/>
            <p:cNvSpPr/>
            <p:nvPr/>
          </p:nvSpPr>
          <p:spPr>
            <a:xfrm>
              <a:off x="6229287" y="4285455"/>
              <a:ext cx="1104900" cy="1979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49933" y="3112510"/>
              <a:ext cx="863608" cy="863608"/>
              <a:chOff x="6472790" y="2455068"/>
              <a:chExt cx="1333500" cy="1333500"/>
            </a:xfrm>
          </p:grpSpPr>
          <p:sp>
            <p:nvSpPr>
              <p:cNvPr id="7" name="泪滴形 6"/>
              <p:cNvSpPr/>
              <p:nvPr/>
            </p:nvSpPr>
            <p:spPr>
              <a:xfrm rot="8003168">
                <a:off x="6472790" y="2455068"/>
                <a:ext cx="1333500" cy="1333500"/>
              </a:xfrm>
              <a:prstGeom prst="teardrop">
                <a:avLst>
                  <a:gd name="adj" fmla="val 114649"/>
                </a:avLst>
              </a:prstGeom>
              <a:solidFill>
                <a:schemeClr val="accent1"/>
              </a:solidFill>
              <a:ln>
                <a:noFill/>
              </a:ln>
              <a:effectLst>
                <a:glow rad="139700"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695040" y="2664618"/>
                <a:ext cx="885032" cy="8850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>
                  <a:defRPr/>
                </a:pPr>
                <a:endParaRPr lang="zh-CN" altLang="en-US" kern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2727897" y="1629644"/>
            <a:ext cx="8001063" cy="43904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  <a:defRPr/>
            </a:pPr>
            <a:r>
              <a:rPr lang="zh-CN" altLang="en-US" sz="3600" kern="0" dirty="0" smtClean="0">
                <a:solidFill>
                  <a:prstClr val="white"/>
                </a:solidFill>
                <a:cs typeface="+mn-ea"/>
                <a:sym typeface="+mn-lt"/>
              </a:rPr>
              <a:t>在接下来的一个学期，我们将通过由浅入深，循序渐进的方式，从我们所生活的地球讲解到整个广袤的宇宙图景，满足你们对未知世界的好奇心，同时也能让你们得到同龄人无法得到的知识。下面就将介绍主要课程内容和安排。</a:t>
            </a:r>
            <a:endParaRPr lang="zh-CN" altLang="en-US" sz="36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教学内容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81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81609" y="3930358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17275" y="3930358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0372" y="3930358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6466" y="3930358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32563" y="3930358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292265" y="3403714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地球与月球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224515" y="3403714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太阳的奥秘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145484" y="3465269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望远镜操作使用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03332" y="3499733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四季星空的认知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048483" y="3400146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恒星的演化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280260" y="4166042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通过生动的讲解和配套的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以及动画或者视频让你们重新认识我们生存的地球和最近的月球。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22329" y="4166042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给地球带来生命，给万物</a:t>
            </a:r>
            <a:r>
              <a:rPr lang="zh-CN" altLang="en-US" sz="1400" kern="0" dirty="0" smtClean="0">
                <a:solidFill>
                  <a:schemeClr val="bg1"/>
                </a:solidFill>
                <a:cs typeface="+mn-ea"/>
                <a:sym typeface="+mn-lt"/>
              </a:rPr>
              <a:t>带来温暖的太阳有什么样的奥秘呢，我们将带领同学们去探索。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167666" y="4166042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望远镜是辅助我们探索星空的重要工具</a:t>
            </a:r>
            <a:r>
              <a:rPr lang="zh-CN" altLang="en-US" sz="1400" kern="0" dirty="0" smtClean="0">
                <a:solidFill>
                  <a:schemeClr val="bg1"/>
                </a:solidFill>
                <a:cs typeface="+mn-ea"/>
                <a:sym typeface="+mn-lt"/>
              </a:rPr>
              <a:t>，通过它我们能看到更神奇的世界，我们将教会你们去使用它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01185" y="4158973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当你们仰望星空时，有没有很想知道自己看到的究竟是什么。我们将教会你们认知头顶的星空。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057333" y="4155212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在宇宙中还有无数的像太阳一样的恒星存在，他们有没有生老病死，又是什么样子呢，我们将带你们解答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pic>
        <p:nvPicPr>
          <p:cNvPr id="1026" name="Picture 2" descr="http://img.taopic.com/uploads/allimg/140705/240423-140F50FU1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24" y="2127197"/>
            <a:ext cx="1737977" cy="11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image2.sina.com.cn/dy/o/2004-11-14/1100396531_8raGr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97" y="1917467"/>
            <a:ext cx="1486247" cy="14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3.suning.cn/content/catentries/00000000010555/000000000105551726/fullimage/000000000105551726_1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35" y="1829239"/>
            <a:ext cx="1557327" cy="15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4.duitang.com/uploads/item/201402/19/20140219214112_VHNVS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07" y="1943536"/>
            <a:ext cx="1638009" cy="14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src.baidu.com/forum/pic/item/9a09cb8055611bfa9123d99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670" y="1996133"/>
            <a:ext cx="2104991" cy="135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4" grpId="0" animBg="1"/>
      <p:bldP spid="15" grpId="0"/>
      <p:bldP spid="16" grpId="0"/>
      <p:bldP spid="17" grpId="0"/>
      <p:bldP spid="18" grpId="0"/>
      <p:bldP spid="19" grpId="0"/>
      <p:bldP spid="29" grpId="0"/>
      <p:bldP spid="30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90198" y="4043349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2657" y="3940898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97011" y="3935628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91586" y="3942111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894002" y="354748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黑洞与奇异天体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4019969" y="341425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宇宙结构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6179728" y="3470539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宇宙的诞生与终结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698452" y="3511486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地外文明探索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288849" y="4279033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黑洞，脉冲星，类星体，这些听起来十分神秘的名字代表着怎样的奥秘，你们将跟随我们去探索。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947711" y="4176582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你们有没有想过地球之外是什么，银河系之外又是什么。我们将从最小的结构到整个宇宙的图景进行介绍。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6304305" y="4171312"/>
            <a:ext cx="193566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宇宙是怎样诞生的，宇宙是永恒的吗，还是有着自己的寿命。你们有没有思考过这些问题。我们将带你们进行探索。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8696305" y="4170726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当你们仰望星空时，有没有很想知道自己看到的究竟是什么。我们将教会你们认知头顶的星空。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pic>
        <p:nvPicPr>
          <p:cNvPr id="2050" name="Picture 2" descr="http://img1.cache.netease.com/catchpic/D/D4/D4E31CD373AF14FEAD172FF0A3F816C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35" y="1955959"/>
            <a:ext cx="2397229" cy="15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mr.nosdn.127.net/V0E8pXsinGDEaLuDOtVLdA==/68960930224787623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908" y="2127974"/>
            <a:ext cx="2167469" cy="12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c2.ooopic.com/11/79/86/38bOOOPIC59_10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8" y="2127974"/>
            <a:ext cx="2263664" cy="128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4.att.hudong.com/57/28/01300000802987126976289242460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553" y="2127974"/>
            <a:ext cx="1889230" cy="12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5" grpId="0"/>
      <p:bldP spid="16" grpId="0"/>
      <p:bldP spid="17" grpId="0"/>
      <p:bldP spid="1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6096000" y="3351847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80207" y="2140746"/>
            <a:ext cx="4274433" cy="39430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cs typeface="+mn-ea"/>
                <a:sym typeface="+mn-lt"/>
              </a:rPr>
              <a:t>平时上课我们除了会讲解有关天文的知识以外，还会在课前向大家提供最近的天文时事和动态。让大家了解最近的天文动向，从而让自己的知识与时俱进。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教学内容</a:t>
            </a:r>
            <a:endParaRPr lang="zh-CN" altLang="en-US" dirty="0"/>
          </a:p>
        </p:txBody>
      </p:sp>
      <p:pic>
        <p:nvPicPr>
          <p:cNvPr id="3074" name="Picture 2" descr="http://easyread.ph.126.net/ZLUX1TITniDtEvzzm9PCHw==/79170048885007016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19" y="2352883"/>
            <a:ext cx="3736112" cy="233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0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9441"/>
          </a:xfrm>
        </p:spPr>
        <p:txBody>
          <a:bodyPr/>
          <a:lstStyle/>
          <a:p>
            <a:r>
              <a:rPr lang="zh-CN" altLang="en-US" dirty="0" smtClean="0"/>
              <a:t>师资力量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1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TextBox 40"/>
          <p:cNvSpPr txBox="1"/>
          <p:nvPr/>
        </p:nvSpPr>
        <p:spPr>
          <a:xfrm>
            <a:off x="0" y="2047967"/>
            <a:ext cx="4188461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浙江大学天文爱好者协会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525160" y="5115062"/>
            <a:ext cx="2678540" cy="58214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cs typeface="+mn-ea"/>
                <a:sym typeface="+mn-lt"/>
              </a:rPr>
              <a:t>专业的天文知识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018886" y="2221690"/>
            <a:ext cx="304535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深入浅出的讲解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75676" y="3554887"/>
            <a:ext cx="212976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精心的备课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师资力量</a:t>
            </a:r>
            <a:endParaRPr lang="zh-CN" altLang="en-US" dirty="0"/>
          </a:p>
        </p:txBody>
      </p:sp>
      <p:sp>
        <p:nvSpPr>
          <p:cNvPr id="17" name="TextBox 40"/>
          <p:cNvSpPr txBox="1"/>
          <p:nvPr/>
        </p:nvSpPr>
        <p:spPr>
          <a:xfrm>
            <a:off x="7990336" y="5104605"/>
            <a:ext cx="379526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带给你们不一样的收获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866127" y="3540295"/>
            <a:ext cx="2819307" cy="58214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可爱的学长学姐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6" name="Picture 2" descr="浙大天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77" y="3164434"/>
            <a:ext cx="1381125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8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 animBg="1"/>
      <p:bldP spid="51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9441"/>
          </a:xfrm>
        </p:spPr>
        <p:txBody>
          <a:bodyPr/>
          <a:lstStyle/>
          <a:p>
            <a:r>
              <a:rPr lang="zh-CN" altLang="en-US" dirty="0" smtClean="0"/>
              <a:t>感悟收获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9847" y="3052606"/>
            <a:ext cx="1104900" cy="1370856"/>
            <a:chOff x="6229287" y="3112510"/>
            <a:chExt cx="1104900" cy="1370856"/>
          </a:xfrm>
        </p:grpSpPr>
        <p:sp>
          <p:nvSpPr>
            <p:cNvPr id="6" name="椭圆 5"/>
            <p:cNvSpPr/>
            <p:nvPr/>
          </p:nvSpPr>
          <p:spPr>
            <a:xfrm>
              <a:off x="6229287" y="4285455"/>
              <a:ext cx="1104900" cy="19791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49933" y="3112510"/>
              <a:ext cx="863608" cy="863608"/>
              <a:chOff x="6472790" y="2455068"/>
              <a:chExt cx="1333500" cy="1333500"/>
            </a:xfrm>
          </p:grpSpPr>
          <p:sp>
            <p:nvSpPr>
              <p:cNvPr id="7" name="泪滴形 6"/>
              <p:cNvSpPr/>
              <p:nvPr/>
            </p:nvSpPr>
            <p:spPr>
              <a:xfrm rot="8003168">
                <a:off x="6472790" y="2455068"/>
                <a:ext cx="1333500" cy="1333500"/>
              </a:xfrm>
              <a:prstGeom prst="teardrop">
                <a:avLst>
                  <a:gd name="adj" fmla="val 114649"/>
                </a:avLst>
              </a:prstGeom>
              <a:solidFill>
                <a:schemeClr val="accent1"/>
              </a:solidFill>
              <a:ln>
                <a:noFill/>
              </a:ln>
              <a:effectLst>
                <a:glow rad="139700"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695040" y="2664618"/>
                <a:ext cx="885032" cy="8850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657601" y="2935855"/>
            <a:ext cx="7143750" cy="20697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天文是一门既简单又十分高深的学科。能让你们对爱上天文并且去理解它就是我们最大的成就。所以我们会全心全意的向你们传授知识。相信你们通过这门课的学习能够获得自己想要的东西，同时也可以认识许多可爱的大哥哥大姐姐。所以快来报名吧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感悟收获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3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9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-106570" y="2921166"/>
            <a:ext cx="3823113" cy="1015663"/>
          </a:xfrm>
        </p:spPr>
        <p:txBody>
          <a:bodyPr/>
          <a:lstStyle/>
          <a:p>
            <a:r>
              <a:rPr lang="en-US" altLang="zh-CN" dirty="0"/>
              <a:t>CONTENT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1"/>
          </p:nvPr>
        </p:nvSpPr>
        <p:spPr>
          <a:xfrm>
            <a:off x="7423986" y="1122640"/>
            <a:ext cx="3657901" cy="523220"/>
          </a:xfrm>
        </p:spPr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3"/>
          </p:nvPr>
        </p:nvSpPr>
        <p:spPr>
          <a:xfrm>
            <a:off x="7423986" y="2397946"/>
            <a:ext cx="3657901" cy="523220"/>
          </a:xfrm>
        </p:spPr>
        <p:txBody>
          <a:bodyPr/>
          <a:lstStyle/>
          <a:p>
            <a:r>
              <a:rPr lang="zh-CN" altLang="en-US" dirty="0" smtClean="0"/>
              <a:t>教学内容</a:t>
            </a:r>
            <a:endParaRPr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/>
          </p:nvPr>
        </p:nvSpPr>
        <p:spPr>
          <a:xfrm>
            <a:off x="7423986" y="3796363"/>
            <a:ext cx="3657901" cy="523220"/>
          </a:xfrm>
        </p:spPr>
        <p:txBody>
          <a:bodyPr/>
          <a:lstStyle/>
          <a:p>
            <a:r>
              <a:rPr lang="zh-CN" altLang="en-US" dirty="0" smtClean="0"/>
              <a:t>师资力量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7"/>
          </p:nvPr>
        </p:nvSpPr>
        <p:spPr>
          <a:xfrm>
            <a:off x="7423986" y="5071669"/>
            <a:ext cx="3657901" cy="523220"/>
          </a:xfrm>
        </p:spPr>
        <p:txBody>
          <a:bodyPr/>
          <a:lstStyle/>
          <a:p>
            <a:r>
              <a:rPr lang="zh-CN" altLang="en-US" dirty="0"/>
              <a:t>感悟收获</a:t>
            </a:r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0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3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6096001" y="2988709"/>
            <a:ext cx="5483192" cy="769441"/>
          </a:xfrm>
        </p:spPr>
        <p:txBody>
          <a:bodyPr/>
          <a:lstStyle/>
          <a:p>
            <a:pPr algn="ctr"/>
            <a:r>
              <a:rPr lang="zh-CN" altLang="en-US" dirty="0" smtClean="0"/>
              <a:t>课程简介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6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38300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chemeClr val="accent1"/>
                </a:solidFill>
                <a:cs typeface="+mn-ea"/>
                <a:sym typeface="+mn-lt"/>
              </a:rPr>
              <a:t>太阳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3927" y="4715854"/>
            <a:ext cx="2121321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chemeClr val="bg1"/>
                </a:solidFill>
                <a:cs typeface="+mn-ea"/>
                <a:sym typeface="+mn-lt"/>
              </a:rPr>
              <a:t>带</a:t>
            </a:r>
            <a:r>
              <a:rPr lang="zh-CN" altLang="en-US" sz="1200" kern="0" dirty="0" smtClean="0">
                <a:solidFill>
                  <a:schemeClr val="bg1"/>
                </a:solidFill>
                <a:cs typeface="+mn-ea"/>
                <a:sym typeface="+mn-lt"/>
              </a:rPr>
              <a:t>你走进太阳内部，探索最震撼的核聚变反应，寻找神秘莫测的黑子和耀斑，在燃烧的平原上驰骋，领略日珥和太阳风的壮美。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33456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望远镜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49083" y="4715854"/>
            <a:ext cx="2121321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近距离接触各类望远镜，了解望远镜的原理，以及各个组成部分。手把手教你如何调整操作望远镜找到那颗梦寐以求的星星。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87089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 smtClean="0">
                <a:solidFill>
                  <a:schemeClr val="accent1"/>
                </a:solidFill>
                <a:cs typeface="+mn-ea"/>
                <a:sym typeface="+mn-lt"/>
              </a:rPr>
              <a:t>黑洞</a:t>
            </a:r>
            <a:endParaRPr lang="en-US" altLang="zh-CN" sz="3200" b="1" kern="0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2716" y="4715854"/>
            <a:ext cx="2121321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一起探索宇宙中最诡异的星体，了解黑洞的前世今生。为什么黑洞是黑的？黑洞里有什么？人掉到黑洞里会变成什么样？我们将一一解答。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40722" y="4272859"/>
            <a:ext cx="2136948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宇宙图景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56349" y="4715854"/>
            <a:ext cx="2121321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从宇宙的诞生到宇宙是什么形状和大小的疑问，再到宇宙最终是否坍缩。跟随我们遨游在宇宙的时空中一起拨开这些疑问的谜团。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pic>
        <p:nvPicPr>
          <p:cNvPr id="1028" name="Picture 4" descr="F:\文章\天协（更新）\下半学期\课程PPT\太阳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49" y="2058972"/>
            <a:ext cx="2410799" cy="24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文章\天协（更新）\下半学期\课程PPT\望远镜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51" y="2182955"/>
            <a:ext cx="2256449" cy="22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49" y="1954715"/>
            <a:ext cx="2697588" cy="26975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305" y="2085228"/>
            <a:ext cx="2465474" cy="24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3761" y="2262985"/>
            <a:ext cx="1574791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宇宙图景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13153" y="2285620"/>
            <a:ext cx="1574790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恒星演化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95018" y="4991536"/>
            <a:ext cx="2292936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四季星空辨识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84969" y="2295732"/>
            <a:ext cx="1933863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地球与月球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30" name="文本框 23"/>
          <p:cNvSpPr txBox="1"/>
          <p:nvPr/>
        </p:nvSpPr>
        <p:spPr>
          <a:xfrm>
            <a:off x="1547687" y="4987375"/>
            <a:ext cx="1933863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太阳的奥秘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22"/>
          <p:cNvSpPr txBox="1"/>
          <p:nvPr/>
        </p:nvSpPr>
        <p:spPr>
          <a:xfrm>
            <a:off x="4152232" y="2285621"/>
            <a:ext cx="1933863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望远镜操作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20"/>
          <p:cNvSpPr txBox="1"/>
          <p:nvPr/>
        </p:nvSpPr>
        <p:spPr>
          <a:xfrm>
            <a:off x="7072225" y="4991536"/>
            <a:ext cx="856645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黑洞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文本框 19"/>
          <p:cNvSpPr txBox="1"/>
          <p:nvPr/>
        </p:nvSpPr>
        <p:spPr>
          <a:xfrm>
            <a:off x="8592743" y="4991536"/>
            <a:ext cx="2292935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chemeClr val="accent1"/>
                </a:solidFill>
                <a:cs typeface="+mn-ea"/>
                <a:sym typeface="+mn-lt"/>
              </a:rPr>
              <a:t>寻找地外生命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800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F23C00"/>
          </a:solidFill>
          <a:ln>
            <a:solidFill>
              <a:schemeClr val="accent2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983815" y="5220272"/>
            <a:ext cx="8250905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cs typeface="+mn-ea"/>
                <a:sym typeface="+mn-lt"/>
              </a:rPr>
              <a:t>天文学的旅程从地球开始，发现地球平凡中的不可思议，之后来到月球，探索巨大的环形山，感受潮起潮落，欣赏美丽的日食。接着我们来到太阳内部，跟随氢原子探索核聚变，从核心到太阳风，一步步揭开这颗燃烧着的恒星的奥秘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59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2796282">
            <a:off x="4440814" y="3778352"/>
            <a:ext cx="822536" cy="8211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627985" y="1681121"/>
            <a:ext cx="50179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cs typeface="+mn-ea"/>
                <a:sym typeface="+mn-lt"/>
              </a:rPr>
              <a:t>你是否曾经仰望过天空，看着闪烁的繁星想象一个个图案以及他们之间说不尽的故事。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6627984" y="3193116"/>
            <a:ext cx="50179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cs typeface="+mn-ea"/>
                <a:sym typeface="+mn-lt"/>
              </a:rPr>
              <a:t>你是否曾渴望有一架天文望远镜，去看看月亮上的宫殿，去欣赏遥远星星的姿态。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6659784" y="4813548"/>
            <a:ext cx="501791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这门课有机会亲手操作望远镜，并带你了解星座的秘密。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3602">
            <a:off x="1048752" y="3063356"/>
            <a:ext cx="2631317" cy="24191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4478">
            <a:off x="3099993" y="1511743"/>
            <a:ext cx="2150541" cy="218638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1065">
            <a:off x="3295767" y="4631749"/>
            <a:ext cx="1724605" cy="15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恒星的演化带你揭开主序星，红巨星，白矮星，超新星，中子星背后的秘密。揭秘恒星诞生到毁灭的光辉一生。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5176" y="4400877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黑洞，史瓦西半径</a:t>
            </a:r>
            <a:r>
              <a:rPr lang="zh-CN" altLang="en-US" kern="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奇点，视界，能层，白洞，虫洞，。黑洞理论充满了疯狂的想象，好像科幻小说一般神秘梦幻。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课程简介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633538"/>
            <a:ext cx="3325908" cy="21574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153592"/>
            <a:ext cx="332590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TextBox 40"/>
          <p:cNvSpPr txBox="1"/>
          <p:nvPr/>
        </p:nvSpPr>
        <p:spPr>
          <a:xfrm>
            <a:off x="2622981" y="2228445"/>
            <a:ext cx="1453719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PPT</a:t>
            </a: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授课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525160" y="5115062"/>
            <a:ext cx="2678540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模型和动画演示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018886" y="2221690"/>
            <a:ext cx="230306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生动的纪录片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75676" y="3554887"/>
            <a:ext cx="158948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动手实践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教学形式</a:t>
            </a:r>
            <a:endParaRPr lang="zh-CN" altLang="en-US" dirty="0"/>
          </a:p>
        </p:txBody>
      </p:sp>
      <p:sp>
        <p:nvSpPr>
          <p:cNvPr id="17" name="TextBox 40"/>
          <p:cNvSpPr txBox="1"/>
          <p:nvPr/>
        </p:nvSpPr>
        <p:spPr>
          <a:xfrm>
            <a:off x="7990336" y="5104605"/>
            <a:ext cx="2360164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近期天文现象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TextBox 40"/>
          <p:cNvSpPr txBox="1"/>
          <p:nvPr/>
        </p:nvSpPr>
        <p:spPr>
          <a:xfrm>
            <a:off x="866127" y="3540295"/>
            <a:ext cx="2819307" cy="62940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有趣的科学故事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6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 animBg="1"/>
      <p:bldP spid="51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893</Words>
  <Application>Microsoft Office PowerPoint</Application>
  <PresentationFormat>自定义</PresentationFormat>
  <Paragraphs>87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自定义设计方案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XiaoTong</cp:lastModifiedBy>
  <cp:revision>101</cp:revision>
  <dcterms:created xsi:type="dcterms:W3CDTF">2015-08-18T02:51:41Z</dcterms:created>
  <dcterms:modified xsi:type="dcterms:W3CDTF">2016-09-20T16:20:22Z</dcterms:modified>
</cp:coreProperties>
</file>